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  <p:sldMasterId id="2147483879" r:id="rId2"/>
  </p:sldMasterIdLst>
  <p:notesMasterIdLst>
    <p:notesMasterId r:id="rId105"/>
  </p:notesMasterIdLst>
  <p:handoutMasterIdLst>
    <p:handoutMasterId r:id="rId106"/>
  </p:handoutMasterIdLst>
  <p:sldIdLst>
    <p:sldId id="256" r:id="rId3"/>
    <p:sldId id="335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53" r:id="rId45"/>
    <p:sldId id="259" r:id="rId46"/>
    <p:sldId id="260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  <p:sldId id="269" r:id="rId56"/>
    <p:sldId id="358" r:id="rId57"/>
    <p:sldId id="359" r:id="rId58"/>
    <p:sldId id="360" r:id="rId59"/>
    <p:sldId id="361" r:id="rId60"/>
    <p:sldId id="270" r:id="rId61"/>
    <p:sldId id="271" r:id="rId62"/>
    <p:sldId id="272" r:id="rId63"/>
    <p:sldId id="273" r:id="rId64"/>
    <p:sldId id="274" r:id="rId65"/>
    <p:sldId id="275" r:id="rId66"/>
    <p:sldId id="276" r:id="rId67"/>
    <p:sldId id="357" r:id="rId68"/>
    <p:sldId id="354" r:id="rId69"/>
    <p:sldId id="355" r:id="rId70"/>
    <p:sldId id="356" r:id="rId71"/>
    <p:sldId id="278" r:id="rId72"/>
    <p:sldId id="279" r:id="rId73"/>
    <p:sldId id="280" r:id="rId74"/>
    <p:sldId id="281" r:id="rId75"/>
    <p:sldId id="282" r:id="rId76"/>
    <p:sldId id="283" r:id="rId77"/>
    <p:sldId id="284" r:id="rId78"/>
    <p:sldId id="285" r:id="rId79"/>
    <p:sldId id="286" r:id="rId80"/>
    <p:sldId id="287" r:id="rId81"/>
    <p:sldId id="288" r:id="rId82"/>
    <p:sldId id="289" r:id="rId83"/>
    <p:sldId id="290" r:id="rId84"/>
    <p:sldId id="291" r:id="rId85"/>
    <p:sldId id="292" r:id="rId86"/>
    <p:sldId id="293" r:id="rId87"/>
    <p:sldId id="294" r:id="rId88"/>
    <p:sldId id="295" r:id="rId89"/>
    <p:sldId id="296" r:id="rId90"/>
    <p:sldId id="297" r:id="rId91"/>
    <p:sldId id="298" r:id="rId92"/>
    <p:sldId id="299" r:id="rId93"/>
    <p:sldId id="300" r:id="rId94"/>
    <p:sldId id="301" r:id="rId95"/>
    <p:sldId id="302" r:id="rId96"/>
    <p:sldId id="303" r:id="rId97"/>
    <p:sldId id="304" r:id="rId98"/>
    <p:sldId id="305" r:id="rId99"/>
    <p:sldId id="306" r:id="rId100"/>
    <p:sldId id="307" r:id="rId101"/>
    <p:sldId id="308" r:id="rId102"/>
    <p:sldId id="309" r:id="rId103"/>
    <p:sldId id="310" r:id="rId10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12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77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164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5DFB5-05BD-4C3C-A20B-C883CB0BB652}" type="datetimeFigureOut">
              <a:rPr lang="en-US" smtClean="0"/>
              <a:t>5/22/2020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31A62-98F8-498F-8450-080E2990B5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36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13251-9DA9-4D74-B9AF-2B8BEE02A147}" type="datetimeFigureOut">
              <a:rPr lang="ko-KR" altLang="en-US" smtClean="0"/>
              <a:t>2020-05-22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97570-0036-4005-A5E9-E95C7378986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7474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97570-0036-4005-A5E9-E95C73789864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1095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576898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8890" y="6268700"/>
            <a:ext cx="24551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2820813-DA21-4CD1-B281-4CCC56A4EE0F}" type="datetime1">
              <a:rPr lang="en-US" altLang="ko-KR" smtClean="0"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83227" y="6272785"/>
            <a:ext cx="417531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Dept. of Game &amp; Multimedia Engineering</a:t>
            </a:r>
          </a:p>
        </p:txBody>
      </p:sp>
      <p:pic>
        <p:nvPicPr>
          <p:cNvPr id="13" name="image2.png"/>
          <p:cNvPicPr>
            <a:picLocks noChangeAspect="1"/>
          </p:cNvPicPr>
          <p:nvPr userDrawn="1"/>
        </p:nvPicPr>
        <p:blipFill rotWithShape="1">
          <a:blip r:embed="rId5"/>
          <a:srcRect r="66076"/>
          <a:stretch/>
        </p:blipFill>
        <p:spPr>
          <a:xfrm>
            <a:off x="788670" y="6205199"/>
            <a:ext cx="59455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65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latinLnBrk="1">
              <a:defRPr/>
            </a:pPr>
            <a:fld id="{1DB67DEF-9DDF-48EA-B298-FF150FB45091}" type="slidenum">
              <a:rPr lang="ko-KR" altLang="en-US" sz="1200">
                <a:gradFill flip="none" rotWithShape="1">
                  <a:gsLst>
                    <a:gs pos="0">
                      <a:srgbClr val="696464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696464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696464">
                        <a:lumMod val="75000"/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latinLnBrk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rgbClr val="696464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696464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696464">
                        <a:lumMod val="75000"/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/74</a:t>
            </a:r>
          </a:p>
        </p:txBody>
      </p:sp>
    </p:spTree>
    <p:extLst>
      <p:ext uri="{BB962C8B-B14F-4D97-AF65-F5344CB8AC3E}">
        <p14:creationId xmlns:p14="http://schemas.microsoft.com/office/powerpoint/2010/main" val="940401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576898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8890" y="6268700"/>
            <a:ext cx="24551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41A073-C9D0-4B11-B5FA-B20D583EFB5F}" type="datetime1">
              <a:rPr lang="en-US" altLang="ko-KR" smtClean="0">
                <a:solidFill>
                  <a:prstClr val="black"/>
                </a:solidFill>
              </a:rPr>
              <a:t>5/22/2020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83227" y="6272785"/>
            <a:ext cx="417531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3" name="image2.png"/>
          <p:cNvPicPr>
            <a:picLocks noChangeAspect="1"/>
          </p:cNvPicPr>
          <p:nvPr userDrawn="1"/>
        </p:nvPicPr>
        <p:blipFill rotWithShape="1">
          <a:blip r:embed="rId5"/>
          <a:srcRect r="66076"/>
          <a:stretch/>
        </p:blipFill>
        <p:spPr>
          <a:xfrm>
            <a:off x="788670" y="6205199"/>
            <a:ext cx="59455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61067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DF24-D788-441D-9277-EA7C33341B3B}" type="datetime1">
              <a:rPr lang="en-US" altLang="ko-KR" smtClean="0">
                <a:solidFill>
                  <a:prstClr val="black"/>
                </a:solidFill>
              </a:rPr>
              <a:t>5/22/2020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80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71E074-CA2B-4440-94E7-E49724C4F161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33527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EB8132-3E69-42D4-86FC-16113E9DD667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7705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D509D81-3708-43C2-9D2E-7CA631CBDF0C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09345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B60E45-2EAE-40F7-B6BB-DC62878B4194}" type="datetime1">
              <a:rPr lang="en-US" altLang="ko-KR" smtClean="0">
                <a:solidFill>
                  <a:prstClr val="black"/>
                </a:solidFill>
              </a:rPr>
              <a:t>5/22/2020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08150-B92D-4363-B80E-442028240460}" type="slidenum">
              <a:rPr lang="ko-KR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8040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D9C591-7583-4ABF-BD5B-E78EFEB259DB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13233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15F8B-E7CF-456F-B418-39395866EEEF}" type="datetime1">
              <a:rPr lang="en-US" altLang="ko-KR" smtClean="0"/>
              <a:t>5/22/2020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Dept. of Game &amp; Multimedia Engineering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9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71E074-CA2B-4440-94E7-E49724C4F161}" type="slidenum">
              <a:rPr lang="ko-KR" altLang="en-US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416394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EB8132-3E69-42D4-86FC-16113E9DD667}" type="slidenum">
              <a:rPr lang="ko-KR" altLang="en-US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707600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D509D81-3708-43C2-9D2E-7CA631CBDF0C}" type="slidenum">
              <a:rPr lang="ko-KR" altLang="en-US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389804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endParaRPr lang="ko-KR" alt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E1AE57-F38B-489D-AB66-2FFEB528039A}" type="datetime1">
              <a:rPr lang="en-US" altLang="ko-KR" smtClean="0"/>
              <a:t>5/22/2020</a:t>
            </a:fld>
            <a:endParaRPr lang="en-US" altLang="ko-K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/>
              <a:t>Dept. of Game &amp; Multimedia Engineering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08150-B92D-4363-B80E-442028240460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485763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D9C591-7583-4ABF-BD5B-E78EFEB259DB}" type="slidenum">
              <a:rPr lang="ko-KR" altLang="en-US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863530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altLang="ko-KR" sz="2800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lang="ko-KR" altLang="en-US" sz="2800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523584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9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7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54429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257" y="239706"/>
            <a:ext cx="8621486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257" y="1265464"/>
            <a:ext cx="8621486" cy="490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18890" y="635442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E85EEE1-0F5D-4355-B2C1-46CFE0C8CA47}" type="datetime1">
              <a:rPr lang="en-US" altLang="ko-KR" smtClean="0"/>
              <a:t>5/22/2020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328" y="6354425"/>
            <a:ext cx="41987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altLang="ko-KR" dirty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9868" y="635442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image2.png"/>
          <p:cNvPicPr>
            <a:picLocks noChangeAspect="1"/>
          </p:cNvPicPr>
          <p:nvPr userDrawn="1"/>
        </p:nvPicPr>
        <p:blipFill rotWithShape="1">
          <a:blip r:embed="rId12"/>
          <a:srcRect r="66076"/>
          <a:stretch/>
        </p:blipFill>
        <p:spPr>
          <a:xfrm>
            <a:off x="564772" y="6281081"/>
            <a:ext cx="594557" cy="54292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6"/>
          <p:cNvSpPr/>
          <p:nvPr userDrawn="1"/>
        </p:nvSpPr>
        <p:spPr>
          <a:xfrm>
            <a:off x="261257" y="1077861"/>
            <a:ext cx="7772400" cy="45719"/>
          </a:xfrm>
          <a:prstGeom prst="rect">
            <a:avLst/>
          </a:prstGeom>
          <a:blipFill dpi="0" rotWithShape="1">
            <a:blip r:embed="rId13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6478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630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76" r:id="rId8"/>
    <p:sldLayoutId id="2147483877" r:id="rId9"/>
    <p:sldLayoutId id="2147483878" r:id="rId10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8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0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257" y="239706"/>
            <a:ext cx="8621486" cy="357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257" y="1265464"/>
            <a:ext cx="8621486" cy="490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18890" y="635442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B7B11F7-F1F0-40FC-BF3C-87292F2D8CEE}" type="datetime1">
              <a:rPr lang="en-US" altLang="ko-KR" smtClean="0">
                <a:solidFill>
                  <a:prstClr val="black"/>
                </a:solidFill>
              </a:rPr>
              <a:t>5/22/2020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328" y="6354425"/>
            <a:ext cx="41987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9868" y="635442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image2.png"/>
          <p:cNvPicPr>
            <a:picLocks noChangeAspect="1"/>
          </p:cNvPicPr>
          <p:nvPr userDrawn="1"/>
        </p:nvPicPr>
        <p:blipFill rotWithShape="1">
          <a:blip r:embed="rId9"/>
          <a:srcRect r="66076"/>
          <a:stretch/>
        </p:blipFill>
        <p:spPr>
          <a:xfrm>
            <a:off x="564772" y="6281081"/>
            <a:ext cx="594557" cy="542926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6"/>
          <p:cNvSpPr/>
          <p:nvPr userDrawn="1"/>
        </p:nvSpPr>
        <p:spPr>
          <a:xfrm>
            <a:off x="261257" y="655528"/>
            <a:ext cx="7772400" cy="45719"/>
          </a:xfrm>
          <a:prstGeom prst="rect">
            <a:avLst/>
          </a:prstGeom>
          <a:blipFill dpi="0" rotWithShape="1">
            <a:blip r:embed="rId10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6478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4789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선형대수학</a:t>
            </a:r>
            <a:br>
              <a:rPr lang="en-US" altLang="ko-KR" dirty="0"/>
            </a:br>
            <a:r>
              <a:rPr lang="ko-KR" altLang="en-US" sz="5400" dirty="0"/>
              <a:t>선형 변환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임종범</a:t>
            </a:r>
            <a:endParaRPr lang="en-US" altLang="ko-KR" dirty="0"/>
          </a:p>
          <a:p>
            <a:r>
              <a:rPr lang="en-US" altLang="ko-KR" i="1" dirty="0">
                <a:latin typeface="Georgia" panose="02040502050405020303" pitchFamily="18" charset="0"/>
              </a:rPr>
              <a:t>jblim@kpu.ac.kr</a:t>
            </a:r>
            <a:endParaRPr lang="ko-KR" altLang="en-US" i="1" dirty="0">
              <a:latin typeface="Georgia" panose="02040502050405020303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Game &amp; Multimedia Engineering</a:t>
            </a:r>
          </a:p>
        </p:txBody>
      </p:sp>
    </p:spTree>
    <p:extLst>
      <p:ext uri="{BB962C8B-B14F-4D97-AF65-F5344CB8AC3E}">
        <p14:creationId xmlns:p14="http://schemas.microsoft.com/office/powerpoint/2010/main" val="2912574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5"/>
          <a:stretch/>
        </p:blipFill>
        <p:spPr>
          <a:xfrm>
            <a:off x="2052000" y="0"/>
            <a:ext cx="4727277" cy="660951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3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응용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 b="63436"/>
          <a:stretch>
            <a:fillRect/>
          </a:stretch>
        </p:blipFill>
        <p:spPr bwMode="auto">
          <a:xfrm>
            <a:off x="2051720" y="1112008"/>
            <a:ext cx="5616624" cy="177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t="42608"/>
          <a:stretch>
            <a:fillRect/>
          </a:stretch>
        </p:blipFill>
        <p:spPr bwMode="auto">
          <a:xfrm>
            <a:off x="1601515" y="3011599"/>
            <a:ext cx="6642893" cy="3297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39339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응용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 b="57107"/>
          <a:stretch>
            <a:fillRect/>
          </a:stretch>
        </p:blipFill>
        <p:spPr bwMode="auto">
          <a:xfrm>
            <a:off x="1966624" y="740445"/>
            <a:ext cx="5465415" cy="199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t="48255"/>
          <a:stretch>
            <a:fillRect/>
          </a:stretch>
        </p:blipFill>
        <p:spPr bwMode="auto">
          <a:xfrm>
            <a:off x="1390560" y="2756669"/>
            <a:ext cx="7019308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 b="14270"/>
          <a:stretch>
            <a:fillRect/>
          </a:stretch>
        </p:blipFill>
        <p:spPr bwMode="auto">
          <a:xfrm>
            <a:off x="1479600" y="5853013"/>
            <a:ext cx="6329709" cy="519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57056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생활 속의 응용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선형변환은 선형 관계에 있는 다양한 데이터들의 변화에 따른 처리를 매우 원활하게 하여</a:t>
            </a:r>
            <a:r>
              <a:rPr lang="en-US" altLang="ko-KR" dirty="0"/>
              <a:t>, </a:t>
            </a:r>
            <a:r>
              <a:rPr lang="ko-KR" altLang="en-US" dirty="0"/>
              <a:t>빠르고 정확한 계산을 가능하게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데이터의 단순화를 통하여 더욱 간편하게 각종 통계적 처리를 할 수 있도록 해 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선형변환은 높은 차원의 벡터를 </a:t>
            </a:r>
            <a:r>
              <a:rPr lang="ko-KR" altLang="en-US" dirty="0" err="1"/>
              <a:t>사영을</a:t>
            </a:r>
            <a:r>
              <a:rPr lang="ko-KR" altLang="en-US" dirty="0"/>
              <a:t> 통하여 낮은 차원의 벡터로 변환시켜준다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응용의 폭이 매우 넓은 행렬에서의 선형변환을 통하여 수학</a:t>
            </a:r>
            <a:r>
              <a:rPr lang="en-US" altLang="ko-KR" dirty="0"/>
              <a:t>, </a:t>
            </a:r>
            <a:r>
              <a:rPr lang="ko-KR" altLang="en-US" dirty="0"/>
              <a:t>물리학</a:t>
            </a:r>
            <a:r>
              <a:rPr lang="en-US" altLang="ko-KR" dirty="0"/>
              <a:t>, </a:t>
            </a:r>
            <a:r>
              <a:rPr lang="ko-KR" altLang="en-US" dirty="0"/>
              <a:t>공학 등에 많이 활용된다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컴퓨터 그래픽에서 선형변환을 통해 점이나 도형 등의 영상을 변환시켜서 처리할 수 있으며</a:t>
            </a:r>
            <a:r>
              <a:rPr lang="en-US" altLang="ko-KR" dirty="0"/>
              <a:t>, </a:t>
            </a:r>
            <a:r>
              <a:rPr lang="ko-KR" altLang="en-US" dirty="0"/>
              <a:t>다양한 그래픽의 변화를 통해 우리 눈을 즐겁게 해 준다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20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093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2"/>
          <a:stretch/>
        </p:blipFill>
        <p:spPr>
          <a:xfrm rot="10800000">
            <a:off x="2261777" y="0"/>
            <a:ext cx="4830224" cy="669698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52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4"/>
          <a:stretch/>
        </p:blipFill>
        <p:spPr>
          <a:xfrm>
            <a:off x="2052000" y="0"/>
            <a:ext cx="4757555" cy="668390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506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2"/>
          <a:stretch/>
        </p:blipFill>
        <p:spPr>
          <a:xfrm rot="10800000">
            <a:off x="2258749" y="0"/>
            <a:ext cx="4833251" cy="666438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24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4"/>
          <a:stretch/>
        </p:blipFill>
        <p:spPr>
          <a:xfrm>
            <a:off x="2052000" y="0"/>
            <a:ext cx="4760583" cy="666596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074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2"/>
          <a:stretch/>
        </p:blipFill>
        <p:spPr>
          <a:xfrm rot="10800000">
            <a:off x="2285999" y="-1"/>
            <a:ext cx="4806001" cy="669860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720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5"/>
          <a:stretch/>
        </p:blipFill>
        <p:spPr>
          <a:xfrm>
            <a:off x="2052000" y="0"/>
            <a:ext cx="4724249" cy="660951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49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5"/>
          <a:stretch/>
        </p:blipFill>
        <p:spPr>
          <a:xfrm rot="10800000">
            <a:off x="2180905" y="0"/>
            <a:ext cx="4782191" cy="666596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87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8" b="6055"/>
          <a:stretch/>
        </p:blipFill>
        <p:spPr>
          <a:xfrm>
            <a:off x="2052000" y="0"/>
            <a:ext cx="4966474" cy="65870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34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2"/>
          <a:stretch/>
        </p:blipFill>
        <p:spPr>
          <a:xfrm rot="10800000">
            <a:off x="2289027" y="77227"/>
            <a:ext cx="4802973" cy="670354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51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4"/>
          <a:stretch/>
        </p:blipFill>
        <p:spPr>
          <a:xfrm>
            <a:off x="2052000" y="0"/>
            <a:ext cx="4757555" cy="664497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90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/>
          <a:stretch/>
        </p:blipFill>
        <p:spPr>
          <a:xfrm>
            <a:off x="2292056" y="0"/>
            <a:ext cx="4799944" cy="66241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105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/>
          <a:stretch/>
        </p:blipFill>
        <p:spPr>
          <a:xfrm>
            <a:off x="2052000" y="0"/>
            <a:ext cx="4845362" cy="666438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8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"/>
          <a:stretch/>
        </p:blipFill>
        <p:spPr>
          <a:xfrm>
            <a:off x="2334444" y="0"/>
            <a:ext cx="4757555" cy="660648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06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3"/>
          <a:stretch/>
        </p:blipFill>
        <p:spPr>
          <a:xfrm>
            <a:off x="2052000" y="0"/>
            <a:ext cx="4787833" cy="667898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408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"/>
          <a:stretch/>
        </p:blipFill>
        <p:spPr>
          <a:xfrm>
            <a:off x="2352612" y="0"/>
            <a:ext cx="4739388" cy="661926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0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"/>
          <a:stretch/>
        </p:blipFill>
        <p:spPr>
          <a:xfrm>
            <a:off x="2052000" y="0"/>
            <a:ext cx="4766638" cy="667738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36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"/>
          <a:stretch/>
        </p:blipFill>
        <p:spPr>
          <a:xfrm>
            <a:off x="2352612" y="0"/>
            <a:ext cx="4739388" cy="655103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97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3"/>
          <a:stretch/>
        </p:blipFill>
        <p:spPr>
          <a:xfrm>
            <a:off x="2052000" y="0"/>
            <a:ext cx="4772694" cy="664007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090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"/>
          <a:stretch/>
        </p:blipFill>
        <p:spPr>
          <a:xfrm>
            <a:off x="2310222" y="0"/>
            <a:ext cx="4781777" cy="657138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86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2"/>
          <a:stretch/>
        </p:blipFill>
        <p:spPr>
          <a:xfrm>
            <a:off x="2052000" y="0"/>
            <a:ext cx="4812056" cy="666470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008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2"/>
          <a:stretch/>
        </p:blipFill>
        <p:spPr>
          <a:xfrm rot="10800000">
            <a:off x="2258749" y="-1"/>
            <a:ext cx="4833251" cy="671670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09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"/>
          <a:stretch/>
        </p:blipFill>
        <p:spPr>
          <a:xfrm>
            <a:off x="2319306" y="0"/>
            <a:ext cx="4772694" cy="65447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69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3"/>
          <a:stretch/>
        </p:blipFill>
        <p:spPr>
          <a:xfrm>
            <a:off x="2052000" y="0"/>
            <a:ext cx="4799944" cy="663567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089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/>
          <a:stretch/>
        </p:blipFill>
        <p:spPr>
          <a:xfrm>
            <a:off x="2304166" y="0"/>
            <a:ext cx="4787833" cy="658256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249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1"/>
          <a:stretch/>
        </p:blipFill>
        <p:spPr>
          <a:xfrm>
            <a:off x="2052000" y="0"/>
            <a:ext cx="4872612" cy="668712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19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/>
          <a:stretch/>
        </p:blipFill>
        <p:spPr>
          <a:xfrm>
            <a:off x="2367750" y="0"/>
            <a:ext cx="4724249" cy="658256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62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2"/>
          <a:stretch/>
        </p:blipFill>
        <p:spPr>
          <a:xfrm>
            <a:off x="2052000" y="0"/>
            <a:ext cx="4836278" cy="667898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0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/>
          <a:stretch/>
        </p:blipFill>
        <p:spPr>
          <a:xfrm>
            <a:off x="2304166" y="0"/>
            <a:ext cx="4787833" cy="663081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408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/>
          <a:stretch/>
        </p:blipFill>
        <p:spPr>
          <a:xfrm>
            <a:off x="2052000" y="0"/>
            <a:ext cx="4845362" cy="664809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75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/>
          <a:stretch/>
        </p:blipFill>
        <p:spPr>
          <a:xfrm>
            <a:off x="2270860" y="0"/>
            <a:ext cx="4821139" cy="662079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648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2"/>
          <a:stretch/>
        </p:blipFill>
        <p:spPr>
          <a:xfrm>
            <a:off x="2052000" y="0"/>
            <a:ext cx="4842334" cy="667738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5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3"/>
          <a:stretch/>
        </p:blipFill>
        <p:spPr>
          <a:xfrm>
            <a:off x="2052000" y="57414"/>
            <a:ext cx="4787833" cy="674317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243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4"/>
          <a:stretch/>
        </p:blipFill>
        <p:spPr>
          <a:xfrm>
            <a:off x="2331416" y="0"/>
            <a:ext cx="4760583" cy="657138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617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"/>
          <a:stretch/>
        </p:blipFill>
        <p:spPr>
          <a:xfrm>
            <a:off x="2052000" y="0"/>
            <a:ext cx="4854445" cy="665947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002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9" b="31589"/>
          <a:stretch/>
        </p:blipFill>
        <p:spPr>
          <a:xfrm>
            <a:off x="2285571" y="1222375"/>
            <a:ext cx="4572858" cy="44902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33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선형변환 </a:t>
            </a:r>
            <a:r>
              <a:rPr lang="en-US" dirty="0"/>
              <a:t>T(</a:t>
            </a:r>
            <a:r>
              <a:rPr lang="en-US" b="1" dirty="0"/>
              <a:t>u</a:t>
            </a:r>
            <a:r>
              <a:rPr lang="en-US" dirty="0"/>
              <a:t>) </a:t>
            </a:r>
            <a:r>
              <a:rPr lang="ko-KR" altLang="en-US" dirty="0"/>
              <a:t>계산하여라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566" y="239706"/>
            <a:ext cx="2432133" cy="5587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15" y="1682409"/>
            <a:ext cx="3215896" cy="10178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9" y="4286125"/>
            <a:ext cx="4028372" cy="88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07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0" y="1469742"/>
            <a:ext cx="9144000" cy="4047490"/>
            <a:chOff x="0" y="2091228"/>
            <a:chExt cx="9144000" cy="404749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013176"/>
              <a:ext cx="9144000" cy="1125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b="4078"/>
            <a:stretch>
              <a:fillRect/>
            </a:stretch>
          </p:blipFill>
          <p:spPr bwMode="auto">
            <a:xfrm>
              <a:off x="46038" y="2091228"/>
              <a:ext cx="9082087" cy="31379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86069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96752"/>
            <a:ext cx="9144000" cy="4755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00409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1844824"/>
            <a:ext cx="4314825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4365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0" y="952128"/>
            <a:ext cx="9144000" cy="5429200"/>
            <a:chOff x="0" y="908720"/>
            <a:chExt cx="9144000" cy="54292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b="84524"/>
            <a:stretch>
              <a:fillRect/>
            </a:stretch>
          </p:blipFill>
          <p:spPr bwMode="auto">
            <a:xfrm>
              <a:off x="0" y="908720"/>
              <a:ext cx="9144000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21863" b="74010"/>
            <a:stretch>
              <a:fillRect/>
            </a:stretch>
          </p:blipFill>
          <p:spPr bwMode="auto">
            <a:xfrm>
              <a:off x="0" y="1988840"/>
              <a:ext cx="9144000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31820" b="58894"/>
            <a:stretch>
              <a:fillRect/>
            </a:stretch>
          </p:blipFill>
          <p:spPr bwMode="auto">
            <a:xfrm>
              <a:off x="0" y="2348880"/>
              <a:ext cx="9144000" cy="648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44152" b="38308"/>
            <a:stretch>
              <a:fillRect/>
            </a:stretch>
          </p:blipFill>
          <p:spPr bwMode="auto">
            <a:xfrm>
              <a:off x="0" y="2996952"/>
              <a:ext cx="9144000" cy="1224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66850" b="29760"/>
            <a:stretch>
              <a:fillRect/>
            </a:stretch>
          </p:blipFill>
          <p:spPr bwMode="auto">
            <a:xfrm>
              <a:off x="0" y="4221088"/>
              <a:ext cx="9144000" cy="236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73796"/>
            <a:stretch>
              <a:fillRect/>
            </a:stretch>
          </p:blipFill>
          <p:spPr bwMode="auto">
            <a:xfrm>
              <a:off x="0" y="4509120"/>
              <a:ext cx="91440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5759806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1593" b="1"/>
          <a:stretch/>
        </p:blipFill>
        <p:spPr bwMode="auto">
          <a:xfrm>
            <a:off x="0" y="1341322"/>
            <a:ext cx="9144000" cy="4482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3769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12776"/>
            <a:ext cx="7612335" cy="4304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75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1"/>
          <a:stretch/>
        </p:blipFill>
        <p:spPr>
          <a:xfrm rot="10800000">
            <a:off x="2231499" y="0"/>
            <a:ext cx="4860502" cy="669698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619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35496" y="1124744"/>
            <a:ext cx="9008295" cy="4899659"/>
            <a:chOff x="28201" y="1164886"/>
            <a:chExt cx="9008295" cy="4899659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43501" b="21461"/>
            <a:stretch>
              <a:fillRect/>
            </a:stretch>
          </p:blipFill>
          <p:spPr bwMode="auto">
            <a:xfrm>
              <a:off x="28201" y="2889194"/>
              <a:ext cx="9008295" cy="2267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2" name="그룹 21"/>
            <p:cNvGrpSpPr/>
            <p:nvPr/>
          </p:nvGrpSpPr>
          <p:grpSpPr>
            <a:xfrm>
              <a:off x="135705" y="1164886"/>
              <a:ext cx="8828783" cy="4899659"/>
              <a:chOff x="-8311" y="980728"/>
              <a:chExt cx="9160622" cy="5083818"/>
            </a:xfrm>
          </p:grpSpPr>
          <p:pic>
            <p:nvPicPr>
              <p:cNvPr id="8194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b="87829"/>
              <a:stretch>
                <a:fillRect/>
              </a:stretch>
            </p:blipFill>
            <p:spPr bwMode="auto">
              <a:xfrm>
                <a:off x="0" y="980728"/>
                <a:ext cx="9152311" cy="8004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t="22576" b="61554"/>
              <a:stretch>
                <a:fillRect/>
              </a:stretch>
            </p:blipFill>
            <p:spPr bwMode="auto">
              <a:xfrm>
                <a:off x="-8311" y="1766170"/>
                <a:ext cx="9152311" cy="10437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t="82918" b="11607"/>
              <a:stretch>
                <a:fillRect/>
              </a:stretch>
            </p:blipFill>
            <p:spPr bwMode="auto">
              <a:xfrm>
                <a:off x="-8311" y="5157192"/>
                <a:ext cx="9152311" cy="3600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t="91678"/>
              <a:stretch>
                <a:fillRect/>
              </a:stretch>
            </p:blipFill>
            <p:spPr bwMode="auto">
              <a:xfrm>
                <a:off x="-8311" y="5517232"/>
                <a:ext cx="9152311" cy="547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748765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56792"/>
            <a:ext cx="9144000" cy="4025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2309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340768"/>
            <a:ext cx="9144000" cy="4483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2277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8720"/>
            <a:ext cx="9144000" cy="3756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653136"/>
            <a:ext cx="5122143" cy="183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0185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908720"/>
            <a:ext cx="9144000" cy="5534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32417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합성변환의 표준행렬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[S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○</a:t>
            </a:r>
            <a:r>
              <a:rPr lang="en-US" dirty="0">
                <a:ea typeface="Cambria Math" panose="02040503050406030204" pitchFamily="18" charset="0"/>
              </a:rPr>
              <a:t>T]</a:t>
            </a:r>
            <a:r>
              <a:rPr lang="ko-KR" altLang="en-US" dirty="0">
                <a:ea typeface="Cambria Math" panose="02040503050406030204" pitchFamily="18" charset="0"/>
              </a:rPr>
              <a:t>의 표준행렬은 </a:t>
            </a:r>
            <a:r>
              <a:rPr lang="en-US" altLang="ko-KR" dirty="0">
                <a:ea typeface="Cambria Math" panose="02040503050406030204" pitchFamily="18" charset="0"/>
              </a:rPr>
              <a:t>[S][T]</a:t>
            </a:r>
          </a:p>
          <a:p>
            <a:r>
              <a:rPr lang="ko-KR" altLang="en-US" dirty="0"/>
              <a:t>증명</a:t>
            </a:r>
            <a:endParaRPr lang="en-US" altLang="ko-KR" dirty="0"/>
          </a:p>
          <a:p>
            <a:r>
              <a:rPr lang="en-US" altLang="ko-KR" dirty="0"/>
              <a:t>[S] = A, [T] = B</a:t>
            </a:r>
            <a:r>
              <a:rPr lang="ko-KR" altLang="en-US" dirty="0"/>
              <a:t>로 놓고</a:t>
            </a:r>
            <a:r>
              <a:rPr lang="en-US" altLang="ko-KR" dirty="0"/>
              <a:t>, </a:t>
            </a:r>
            <a:r>
              <a:rPr lang="en-US" altLang="ko-KR" b="1" dirty="0"/>
              <a:t>v</a:t>
            </a:r>
            <a:r>
              <a:rPr lang="ko-KR" altLang="en-US" dirty="0"/>
              <a:t>를 </a:t>
            </a:r>
            <a:r>
              <a:rPr lang="en-US" altLang="ko-KR" dirty="0"/>
              <a:t>R</a:t>
            </a:r>
            <a:r>
              <a:rPr lang="en-US" altLang="ko-KR" baseline="30000" dirty="0"/>
              <a:t>m</a:t>
            </a:r>
            <a:r>
              <a:rPr lang="ko-KR" altLang="en-US" dirty="0"/>
              <a:t>의 벡터라고 가정하면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552" y="799096"/>
            <a:ext cx="5280896" cy="17619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52" y="3946636"/>
            <a:ext cx="5604457" cy="4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687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합성변환의 표준행렬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T: R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R</a:t>
            </a:r>
            <a:r>
              <a:rPr lang="en-US" baseline="30000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S: R</a:t>
            </a:r>
            <a:r>
              <a:rPr lang="en-US" altLang="ko-KR" baseline="30000" dirty="0">
                <a:sym typeface="Wingdings" panose="05000000000000000000" pitchFamily="2" charset="2"/>
              </a:rPr>
              <a:t>3</a:t>
            </a:r>
            <a:r>
              <a:rPr lang="en-US" altLang="ko-KR" dirty="0">
                <a:sym typeface="Wingdings" panose="05000000000000000000" pitchFamily="2" charset="2"/>
              </a:rPr>
              <a:t>  R</a:t>
            </a:r>
            <a:r>
              <a:rPr lang="en-US" altLang="ko-KR" baseline="30000" dirty="0">
                <a:sym typeface="Wingdings" panose="05000000000000000000" pitchFamily="2" charset="2"/>
              </a:rPr>
              <a:t>4</a:t>
            </a:r>
            <a:r>
              <a:rPr lang="ko-KR" altLang="en-US" dirty="0">
                <a:sym typeface="Wingdings" panose="05000000000000000000" pitchFamily="2" charset="2"/>
              </a:rPr>
              <a:t>가 다음과 </a:t>
            </a:r>
            <a:r>
              <a:rPr lang="ko-KR" altLang="en-US" dirty="0" err="1">
                <a:sym typeface="Wingdings" panose="05000000000000000000" pitchFamily="2" charset="2"/>
              </a:rPr>
              <a:t>같을때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S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○</a:t>
            </a:r>
            <a:r>
              <a:rPr lang="en-US" altLang="ko-KR" dirty="0">
                <a:sym typeface="Wingdings" panose="05000000000000000000" pitchFamily="2" charset="2"/>
              </a:rPr>
              <a:t>T: R</a:t>
            </a:r>
            <a:r>
              <a:rPr lang="en-US" altLang="ko-KR" baseline="30000" dirty="0">
                <a:sym typeface="Wingdings" panose="05000000000000000000" pitchFamily="2" charset="2"/>
              </a:rPr>
              <a:t>2</a:t>
            </a:r>
            <a:r>
              <a:rPr lang="en-US" altLang="ko-KR" dirty="0">
                <a:sym typeface="Wingdings" panose="05000000000000000000" pitchFamily="2" charset="2"/>
              </a:rPr>
              <a:t>  R</a:t>
            </a:r>
            <a:r>
              <a:rPr lang="en-US" altLang="ko-KR" baseline="30000" dirty="0">
                <a:sym typeface="Wingdings" panose="05000000000000000000" pitchFamily="2" charset="2"/>
              </a:rPr>
              <a:t>4</a:t>
            </a:r>
            <a:r>
              <a:rPr lang="ko-KR" altLang="en-US" dirty="0">
                <a:sym typeface="Wingdings" panose="05000000000000000000" pitchFamily="2" charset="2"/>
              </a:rPr>
              <a:t>를 구하여라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46" y="1818342"/>
            <a:ext cx="2353009" cy="1037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332" y="1818342"/>
            <a:ext cx="2421450" cy="1272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26" y="3511198"/>
            <a:ext cx="4585225" cy="1303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04" y="4906061"/>
            <a:ext cx="6187473" cy="13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551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합성변환의 표준행렬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증명</a:t>
            </a:r>
            <a:r>
              <a:rPr lang="en-US" altLang="ko-KR" dirty="0"/>
              <a:t>: </a:t>
            </a:r>
            <a:r>
              <a:rPr lang="en-US" dirty="0"/>
              <a:t>T</a:t>
            </a:r>
            <a:r>
              <a:rPr lang="ko-KR" altLang="en-US" dirty="0"/>
              <a:t>의 결과를 아래의 식에 대치하면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ko-KR" altLang="en-US" dirty="0"/>
              <a:t>따라서 </a:t>
            </a:r>
            <a:r>
              <a:rPr lang="en-US" altLang="ko-KR" dirty="0">
                <a:sym typeface="Wingdings" panose="05000000000000000000" pitchFamily="2" charset="2"/>
              </a:rPr>
              <a:t>S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○</a:t>
            </a:r>
            <a:r>
              <a:rPr lang="en-US" altLang="ko-KR" dirty="0">
                <a:sym typeface="Wingdings" panose="05000000000000000000" pitchFamily="2" charset="2"/>
              </a:rPr>
              <a:t>T </a:t>
            </a:r>
            <a:r>
              <a:rPr lang="ko-KR" altLang="en-US" dirty="0"/>
              <a:t>의 표준행렬은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87" y="1634509"/>
            <a:ext cx="4130266" cy="3800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997" y="5219062"/>
            <a:ext cx="1244375" cy="9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076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합성변환의 표준행렬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265464"/>
            <a:ext cx="4690451" cy="4906736"/>
          </a:xfrm>
        </p:spPr>
        <p:txBody>
          <a:bodyPr/>
          <a:lstStyle/>
          <a:p>
            <a:r>
              <a:rPr lang="en-US" dirty="0"/>
              <a:t>90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°</a:t>
            </a:r>
            <a:r>
              <a:rPr lang="ko-K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회전하고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(R),</a:t>
            </a:r>
            <a:r>
              <a:rPr lang="ko-K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ko-K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축에 반사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(F)</a:t>
            </a:r>
            <a:r>
              <a:rPr lang="ko-K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시킨 변환의 표준행렬을 구하여라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705" y="307836"/>
            <a:ext cx="2370698" cy="1717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499" y="112256"/>
            <a:ext cx="1772722" cy="21883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0" y="3058359"/>
            <a:ext cx="5967761" cy="83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880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1484784"/>
            <a:ext cx="3960440" cy="2839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0607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5"/>
          <a:stretch/>
        </p:blipFill>
        <p:spPr>
          <a:xfrm>
            <a:off x="2052000" y="0"/>
            <a:ext cx="4709110" cy="654332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940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56792"/>
            <a:ext cx="9144000" cy="4044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84536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048" y="1700808"/>
            <a:ext cx="8388424" cy="377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18716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b="21239"/>
          <a:stretch>
            <a:fillRect/>
          </a:stretch>
        </p:blipFill>
        <p:spPr bwMode="auto">
          <a:xfrm>
            <a:off x="0" y="1196752"/>
            <a:ext cx="914400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1674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288032" y="980728"/>
            <a:ext cx="8676456" cy="5210423"/>
            <a:chOff x="0" y="980728"/>
            <a:chExt cx="8676456" cy="5210423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980728"/>
              <a:ext cx="8676456" cy="11899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7584" y="2276872"/>
              <a:ext cx="7704856" cy="3914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1291286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1357313"/>
            <a:ext cx="788670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8817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0" y="908720"/>
            <a:ext cx="9144000" cy="5256584"/>
            <a:chOff x="0" y="908720"/>
            <a:chExt cx="9144000" cy="5256584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908720"/>
              <a:ext cx="9144000" cy="2539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b="53303"/>
            <a:stretch>
              <a:fillRect/>
            </a:stretch>
          </p:blipFill>
          <p:spPr bwMode="auto">
            <a:xfrm>
              <a:off x="1115616" y="3501008"/>
              <a:ext cx="7296150" cy="2664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540948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052736"/>
            <a:ext cx="4436913" cy="534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11608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사영 변환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P: R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R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점 </a:t>
            </a:r>
            <a:r>
              <a:rPr lang="en-US" altLang="ko-KR" dirty="0">
                <a:sym typeface="Wingdings" panose="05000000000000000000" pitchFamily="2" charset="2"/>
              </a:rPr>
              <a:t>(x, y)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(x, 0)</a:t>
            </a:r>
            <a:r>
              <a:rPr lang="ko-KR" altLang="en-US" dirty="0">
                <a:sym typeface="Wingdings" panose="05000000000000000000" pitchFamily="2" charset="2"/>
              </a:rPr>
              <a:t>으로 변환시키므로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x</a:t>
            </a:r>
            <a:r>
              <a:rPr lang="ko-KR" altLang="en-US" dirty="0">
                <a:sym typeface="Wingdings" panose="05000000000000000000" pitchFamily="2" charset="2"/>
              </a:rPr>
              <a:t>축으로의 </a:t>
            </a:r>
            <a:r>
              <a:rPr lang="ko-KR" altLang="en-US" dirty="0" err="1">
                <a:sym typeface="Wingdings" panose="05000000000000000000" pitchFamily="2" charset="2"/>
              </a:rPr>
              <a:t>사영</a:t>
            </a:r>
            <a:r>
              <a:rPr lang="ko-KR" altLang="en-US" dirty="0">
                <a:sym typeface="Wingdings" panose="05000000000000000000" pitchFamily="2" charset="2"/>
              </a:rPr>
              <a:t> 변환에 대한 표준 행렬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237" y="77567"/>
            <a:ext cx="2100318" cy="21605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70" y="1982951"/>
            <a:ext cx="4316067" cy="709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50" y="3327810"/>
            <a:ext cx="790955" cy="69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37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사영</a:t>
            </a:r>
            <a:r>
              <a:rPr lang="ko-KR" altLang="en-US" dirty="0"/>
              <a:t> 변환의 증명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직선 </a:t>
            </a:r>
            <a:r>
              <a:rPr lang="en-US" altLang="ko-KR" dirty="0">
                <a:latin typeface="Monotype Corsiva" panose="03010101010201010101" pitchFamily="66" charset="0"/>
                <a:cs typeface="Arial" panose="020B0604020202020204" pitchFamily="34" charset="0"/>
                <a:sym typeface="Wingdings" panose="05000000000000000000" pitchFamily="2" charset="2"/>
              </a:rPr>
              <a:t>l</a:t>
            </a:r>
            <a:r>
              <a:rPr lang="ko-KR" altLang="en-US" dirty="0">
                <a:sym typeface="Wingdings" panose="05000000000000000000" pitchFamily="2" charset="2"/>
              </a:rPr>
              <a:t>의 방향 벡터를 </a:t>
            </a:r>
            <a:r>
              <a:rPr lang="en-US" altLang="ko-KR" b="1" dirty="0">
                <a:sym typeface="Wingdings" panose="05000000000000000000" pitchFamily="2" charset="2"/>
              </a:rPr>
              <a:t>d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임의의 벡터를 </a:t>
            </a:r>
            <a:r>
              <a:rPr lang="en-US" altLang="ko-KR" b="1" dirty="0">
                <a:sym typeface="Wingdings" panose="05000000000000000000" pitchFamily="2" charset="2"/>
              </a:rPr>
              <a:t>v</a:t>
            </a:r>
            <a:r>
              <a:rPr lang="ko-KR" altLang="en-US" dirty="0">
                <a:sym typeface="Wingdings" panose="05000000000000000000" pitchFamily="2" charset="2"/>
              </a:rPr>
              <a:t>라고 할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b="1" dirty="0">
                <a:sym typeface="Wingdings" panose="05000000000000000000" pitchFamily="2" charset="2"/>
              </a:rPr>
              <a:t>v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b="1" dirty="0">
                <a:sym typeface="Wingdings" panose="05000000000000000000" pitchFamily="2" charset="2"/>
              </a:rPr>
              <a:t>d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ko-KR" altLang="en-US" dirty="0" err="1">
                <a:sym typeface="Wingdings" panose="05000000000000000000" pitchFamily="2" charset="2"/>
              </a:rPr>
              <a:t>사영시킨</a:t>
            </a:r>
            <a:r>
              <a:rPr lang="ko-KR" altLang="en-US" dirty="0">
                <a:sym typeface="Wingdings" panose="05000000000000000000" pitchFamily="2" charset="2"/>
              </a:rPr>
              <a:t> 벡터는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P</a:t>
            </a:r>
            <a:r>
              <a:rPr lang="en-US" altLang="ko-KR" baseline="-25000" dirty="0">
                <a:latin typeface="Monotype Corsiva" panose="03010101010201010101" pitchFamily="66" charset="0"/>
                <a:sym typeface="Wingdings" panose="05000000000000000000" pitchFamily="2" charset="2"/>
              </a:rPr>
              <a:t>l</a:t>
            </a:r>
            <a:r>
              <a:rPr lang="ko-KR" altLang="en-US" dirty="0">
                <a:sym typeface="Wingdings" panose="05000000000000000000" pitchFamily="2" charset="2"/>
              </a:rPr>
              <a:t>이 선형변환임을 증명하기 위해 다음을 진행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50" y="2011854"/>
            <a:ext cx="2210181" cy="742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11" y="3241616"/>
            <a:ext cx="3981530" cy="21246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50" y="5532064"/>
            <a:ext cx="7291571" cy="57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840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사영</a:t>
            </a:r>
            <a:r>
              <a:rPr lang="ko-KR" altLang="en-US" dirty="0"/>
              <a:t> 변환의 증명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P</a:t>
            </a:r>
            <a:r>
              <a:rPr lang="en-US" altLang="ko-KR" baseline="-25000" dirty="0">
                <a:latin typeface="Monotype Corsiva" panose="03010101010201010101" pitchFamily="66" charset="0"/>
                <a:sym typeface="Wingdings" panose="05000000000000000000" pitchFamily="2" charset="2"/>
              </a:rPr>
              <a:t>l </a:t>
            </a:r>
            <a:r>
              <a:rPr lang="ko-KR" altLang="en-US" dirty="0"/>
              <a:t>의 표준행렬을 구하기 위해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d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en-US" altLang="ko-KR" b="1" dirty="0"/>
              <a:t>e</a:t>
            </a:r>
            <a:r>
              <a:rPr lang="en-US" altLang="ko-KR" b="1" baseline="-25000" dirty="0"/>
              <a:t>1</a:t>
            </a:r>
            <a:r>
              <a:rPr lang="ko-KR" altLang="en-US" dirty="0"/>
              <a:t>으로 대치하면</a:t>
            </a:r>
            <a:r>
              <a:rPr lang="en-US" altLang="ko-KR" dirty="0"/>
              <a:t>, d</a:t>
            </a:r>
            <a:r>
              <a:rPr lang="en-US" altLang="ko-KR" baseline="-25000" dirty="0"/>
              <a:t>1</a:t>
            </a:r>
            <a:r>
              <a:rPr lang="en-US" altLang="ko-KR" dirty="0"/>
              <a:t> = 1, d</a:t>
            </a:r>
            <a:r>
              <a:rPr lang="en-US" altLang="ko-KR" baseline="-25000" dirty="0"/>
              <a:t>2</a:t>
            </a:r>
            <a:r>
              <a:rPr lang="en-US" altLang="ko-KR" dirty="0"/>
              <a:t> = 0 </a:t>
            </a:r>
            <a:r>
              <a:rPr lang="ko-KR" altLang="en-US" dirty="0"/>
              <a:t>이므로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3" y="1774804"/>
            <a:ext cx="818742" cy="577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33" y="2595230"/>
            <a:ext cx="4754126" cy="1566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33" y="4349143"/>
            <a:ext cx="5831621" cy="662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72" y="5576840"/>
            <a:ext cx="1450712" cy="7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1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1"/>
          <a:stretch/>
        </p:blipFill>
        <p:spPr>
          <a:xfrm rot="10800000">
            <a:off x="2207277" y="0"/>
            <a:ext cx="4884724" cy="669698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2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124744"/>
            <a:ext cx="6480720" cy="167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3140968"/>
            <a:ext cx="5989290" cy="2607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82719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0" y="1124744"/>
            <a:ext cx="9144000" cy="5228431"/>
            <a:chOff x="0" y="1124744"/>
            <a:chExt cx="9144000" cy="5228431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1164251"/>
              <a:ext cx="9144000" cy="5188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1907704" y="1124744"/>
              <a:ext cx="144016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7389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475656" y="1196752"/>
            <a:ext cx="5328591" cy="4874396"/>
            <a:chOff x="1475656" y="1196752"/>
            <a:chExt cx="5328591" cy="4874396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75656" y="1196752"/>
              <a:ext cx="4857154" cy="2025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63688" y="3284984"/>
              <a:ext cx="5040559" cy="2786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8242737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6139" y="908720"/>
            <a:ext cx="7140277" cy="5599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55798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52401" y="777528"/>
            <a:ext cx="8839199" cy="5193364"/>
            <a:chOff x="1" y="980728"/>
            <a:chExt cx="9144000" cy="5372446"/>
          </a:xfrm>
        </p:grpSpPr>
        <p:pic>
          <p:nvPicPr>
            <p:cNvPr id="2560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" y="1061547"/>
              <a:ext cx="9144000" cy="52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2123728" y="980728"/>
              <a:ext cx="1440160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2313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063" y="1828800"/>
            <a:ext cx="35718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14845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4"/>
            <a:ext cx="9178959" cy="422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25755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76151"/>
            <a:ext cx="9144000" cy="4989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00801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2"/>
            <a:ext cx="8014096" cy="3952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19749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1763" y="1771650"/>
            <a:ext cx="3800475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41832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4"/>
          <a:stretch/>
        </p:blipFill>
        <p:spPr>
          <a:xfrm>
            <a:off x="2052000" y="0"/>
            <a:ext cx="4742416" cy="660648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585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" y="1268760"/>
            <a:ext cx="803910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815297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68760"/>
            <a:ext cx="791527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709673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개념과 함수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052736"/>
            <a:ext cx="7452320" cy="529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32358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응용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539552" y="908720"/>
            <a:ext cx="8604448" cy="5527936"/>
            <a:chOff x="539552" y="908720"/>
            <a:chExt cx="8604448" cy="5527936"/>
          </a:xfrm>
        </p:grpSpPr>
        <p:pic>
          <p:nvPicPr>
            <p:cNvPr id="3481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9552" y="908720"/>
              <a:ext cx="8604448" cy="5527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2483768" y="908720"/>
              <a:ext cx="1656184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4273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응용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475656" y="980728"/>
            <a:ext cx="7154670" cy="5328592"/>
            <a:chOff x="1475656" y="980728"/>
            <a:chExt cx="7154670" cy="5328592"/>
          </a:xfrm>
        </p:grpSpPr>
        <p:pic>
          <p:nvPicPr>
            <p:cNvPr id="3584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75656" y="980728"/>
              <a:ext cx="6912768" cy="4721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4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t="15668" b="13670"/>
            <a:stretch>
              <a:fillRect/>
            </a:stretch>
          </p:blipFill>
          <p:spPr bwMode="auto">
            <a:xfrm>
              <a:off x="1916331" y="5770079"/>
              <a:ext cx="6713995" cy="539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5539917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응용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0" y="980728"/>
            <a:ext cx="9144000" cy="5089837"/>
            <a:chOff x="0" y="980728"/>
            <a:chExt cx="9144000" cy="5089837"/>
          </a:xfrm>
        </p:grpSpPr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980728"/>
              <a:ext cx="9144000" cy="2171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6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1006" y="3212976"/>
              <a:ext cx="7200478" cy="2857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0911914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응용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187625" y="980728"/>
            <a:ext cx="6768752" cy="5321531"/>
            <a:chOff x="1187625" y="980728"/>
            <a:chExt cx="6768752" cy="5321531"/>
          </a:xfrm>
        </p:grpSpPr>
        <p:pic>
          <p:nvPicPr>
            <p:cNvPr id="3789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625" y="980728"/>
              <a:ext cx="6768752" cy="3582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b="26771"/>
            <a:stretch>
              <a:fillRect/>
            </a:stretch>
          </p:blipFill>
          <p:spPr bwMode="auto">
            <a:xfrm>
              <a:off x="1331640" y="4653136"/>
              <a:ext cx="5400600" cy="1649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7100896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응용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331640" y="1196752"/>
            <a:ext cx="6582122" cy="4892860"/>
            <a:chOff x="1331640" y="1196752"/>
            <a:chExt cx="6582122" cy="4892860"/>
          </a:xfrm>
        </p:grpSpPr>
        <p:grpSp>
          <p:nvGrpSpPr>
            <p:cNvPr id="16" name="그룹 15"/>
            <p:cNvGrpSpPr/>
            <p:nvPr/>
          </p:nvGrpSpPr>
          <p:grpSpPr>
            <a:xfrm>
              <a:off x="1331640" y="1196752"/>
              <a:ext cx="6582122" cy="2232248"/>
              <a:chOff x="1619672" y="3194814"/>
              <a:chExt cx="6582122" cy="2232248"/>
            </a:xfrm>
          </p:grpSpPr>
          <p:pic>
            <p:nvPicPr>
              <p:cNvPr id="38914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t="87715"/>
              <a:stretch>
                <a:fillRect/>
              </a:stretch>
            </p:blipFill>
            <p:spPr bwMode="auto">
              <a:xfrm>
                <a:off x="1619672" y="3194814"/>
                <a:ext cx="5659536" cy="289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8915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691680" y="3717032"/>
                <a:ext cx="6510114" cy="1710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3891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1720" y="3501008"/>
              <a:ext cx="5343052" cy="25886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991062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응용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251520" y="908720"/>
            <a:ext cx="8172399" cy="5544616"/>
            <a:chOff x="251520" y="908720"/>
            <a:chExt cx="8172399" cy="5544616"/>
          </a:xfrm>
        </p:grpSpPr>
        <p:pic>
          <p:nvPicPr>
            <p:cNvPr id="3993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908720"/>
              <a:ext cx="8172399" cy="4082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93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92573" y="4934307"/>
              <a:ext cx="6623843" cy="1519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855399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응용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052736"/>
            <a:ext cx="6836816" cy="5359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3322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2"/>
          <a:stretch/>
        </p:blipFill>
        <p:spPr>
          <a:xfrm rot="10800000">
            <a:off x="2222415" y="-1"/>
            <a:ext cx="4869585" cy="666596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0067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응용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79512" y="868590"/>
            <a:ext cx="8064896" cy="5643741"/>
            <a:chOff x="179512" y="868590"/>
            <a:chExt cx="8064896" cy="5643741"/>
          </a:xfrm>
        </p:grpSpPr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9512" y="868590"/>
              <a:ext cx="8064896" cy="257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98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16739" y="3356992"/>
              <a:ext cx="6165515" cy="3155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976321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응용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91</a:t>
            </a:fld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 b="58880"/>
          <a:stretch>
            <a:fillRect/>
          </a:stretch>
        </p:blipFill>
        <p:spPr bwMode="auto">
          <a:xfrm>
            <a:off x="1589708" y="1034258"/>
            <a:ext cx="6510684" cy="2394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t="46066"/>
          <a:stretch>
            <a:fillRect/>
          </a:stretch>
        </p:blipFill>
        <p:spPr bwMode="auto">
          <a:xfrm>
            <a:off x="1919207" y="3501008"/>
            <a:ext cx="582114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67302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응용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08720"/>
            <a:ext cx="7848872" cy="5542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42269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응용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93</a:t>
            </a:fld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196752"/>
            <a:ext cx="7272808" cy="4544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44648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응용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94</a:t>
            </a:fld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8" y="1052736"/>
            <a:ext cx="8748464" cy="4121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631071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응용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95</a:t>
            </a:fld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4224" y="2019168"/>
            <a:ext cx="5960144" cy="234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44292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응용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980728"/>
            <a:ext cx="9028118" cy="3392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66926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응용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97</a:t>
            </a:fld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16" y="1340768"/>
            <a:ext cx="8820472" cy="4686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37162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응용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98</a:t>
            </a:fld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80" y="1772816"/>
            <a:ext cx="7884368" cy="3737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6159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선형변환의 응용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99</a:t>
            </a:fld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 b="40979"/>
          <a:stretch>
            <a:fillRect/>
          </a:stretch>
        </p:blipFill>
        <p:spPr bwMode="auto">
          <a:xfrm>
            <a:off x="38744" y="1268760"/>
            <a:ext cx="8925744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10615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1_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1758</TotalTime>
  <Words>1229</Words>
  <Application>Microsoft Office PowerPoint</Application>
  <PresentationFormat>On-screen Show (4:3)</PresentationFormat>
  <Paragraphs>315</Paragraphs>
  <Slides>102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102</vt:i4>
      </vt:variant>
    </vt:vector>
  </HeadingPairs>
  <TitlesOfParts>
    <vt:vector size="115" baseType="lpstr">
      <vt:lpstr>HY견고딕</vt:lpstr>
      <vt:lpstr>맑은 고딕</vt:lpstr>
      <vt:lpstr>바탕</vt:lpstr>
      <vt:lpstr>Arial</vt:lpstr>
      <vt:lpstr>Calibri</vt:lpstr>
      <vt:lpstr>Cambria Math</vt:lpstr>
      <vt:lpstr>Georgia</vt:lpstr>
      <vt:lpstr>Monotype Corsiva</vt:lpstr>
      <vt:lpstr>Rockwell</vt:lpstr>
      <vt:lpstr>Rockwell Condensed</vt:lpstr>
      <vt:lpstr>Wingdings</vt:lpstr>
      <vt:lpstr>목판</vt:lpstr>
      <vt:lpstr>1_목판</vt:lpstr>
      <vt:lpstr>선형대수학 선형 변환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선형변환의 개념과 함수</vt:lpstr>
      <vt:lpstr>선형변환의 개념과 함수</vt:lpstr>
      <vt:lpstr>선형변환의 개념과 함수</vt:lpstr>
      <vt:lpstr>선형변환의 개념과 함수</vt:lpstr>
      <vt:lpstr>선형변환의 개념과 함수</vt:lpstr>
      <vt:lpstr>선형변환의 개념과 함수</vt:lpstr>
      <vt:lpstr>선형변환의 개념과 함수</vt:lpstr>
      <vt:lpstr>선형변환의 개념과 함수</vt:lpstr>
      <vt:lpstr>선형변환의 개념과 함수</vt:lpstr>
      <vt:lpstr>선형변환의 개념과 함수</vt:lpstr>
      <vt:lpstr>선형변환의 개념과 함수</vt:lpstr>
      <vt:lpstr>합성변환의 표준행렬</vt:lpstr>
      <vt:lpstr>합성변환의 표준행렬</vt:lpstr>
      <vt:lpstr>합성변환의 표준행렬</vt:lpstr>
      <vt:lpstr>합성변환의 표준행렬</vt:lpstr>
      <vt:lpstr>선형변환의 개념과 함수</vt:lpstr>
      <vt:lpstr>선형변환의 개념과 함수</vt:lpstr>
      <vt:lpstr>선형변환의 개념과 함수</vt:lpstr>
      <vt:lpstr>선형변환의 개념과 함수</vt:lpstr>
      <vt:lpstr>선형변환의 개념과 함수</vt:lpstr>
      <vt:lpstr>선형변환의 개념과 함수</vt:lpstr>
      <vt:lpstr>선형변환의 개념과 함수</vt:lpstr>
      <vt:lpstr>선형변환의 개념과 함수</vt:lpstr>
      <vt:lpstr>사영 변환</vt:lpstr>
      <vt:lpstr>사영 변환의 증명</vt:lpstr>
      <vt:lpstr>사영 변환의 증명</vt:lpstr>
      <vt:lpstr>선형변환의 개념과 함수</vt:lpstr>
      <vt:lpstr>선형변환의 개념과 함수</vt:lpstr>
      <vt:lpstr>선형변환의 개념과 함수</vt:lpstr>
      <vt:lpstr>선형변환의 개념과 함수</vt:lpstr>
      <vt:lpstr>선형변환의 개념과 함수</vt:lpstr>
      <vt:lpstr>선형변환의 개념과 함수</vt:lpstr>
      <vt:lpstr>선형변환의 개념과 함수</vt:lpstr>
      <vt:lpstr>선형변환의 개념과 함수</vt:lpstr>
      <vt:lpstr>선형변환의 개념과 함수</vt:lpstr>
      <vt:lpstr>선형변환의 개념과 함수</vt:lpstr>
      <vt:lpstr>선형변환의 개념과 함수</vt:lpstr>
      <vt:lpstr>선형변환의 개념과 함수</vt:lpstr>
      <vt:lpstr>선형변환의 개념과 함수</vt:lpstr>
      <vt:lpstr>선형변환의 응용</vt:lpstr>
      <vt:lpstr>선형변환의 응용</vt:lpstr>
      <vt:lpstr>선형변환의 응용</vt:lpstr>
      <vt:lpstr>선형변환의 응용</vt:lpstr>
      <vt:lpstr>선형변환의 응용</vt:lpstr>
      <vt:lpstr>선형변환의 응용</vt:lpstr>
      <vt:lpstr>선형변환의 응용</vt:lpstr>
      <vt:lpstr>선형변환의 응용</vt:lpstr>
      <vt:lpstr>선형변환의 응용</vt:lpstr>
      <vt:lpstr>선형변환의 응용</vt:lpstr>
      <vt:lpstr>선형변환의 응용</vt:lpstr>
      <vt:lpstr>선형변환의 응용</vt:lpstr>
      <vt:lpstr>선형변환의 응용</vt:lpstr>
      <vt:lpstr>선형변환의 응용</vt:lpstr>
      <vt:lpstr>선형변환의 응용</vt:lpstr>
      <vt:lpstr>선형변환의 응용</vt:lpstr>
      <vt:lpstr>선형변환의 응용</vt:lpstr>
      <vt:lpstr>선형변환의 응용</vt:lpstr>
      <vt:lpstr>선형변환의 응용</vt:lpstr>
      <vt:lpstr>선형변환의 생활 속의 응용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jblim</dc:creator>
  <cp:lastModifiedBy>v</cp:lastModifiedBy>
  <cp:revision>323</cp:revision>
  <dcterms:created xsi:type="dcterms:W3CDTF">2017-02-28T02:06:20Z</dcterms:created>
  <dcterms:modified xsi:type="dcterms:W3CDTF">2020-05-22T03:07:39Z</dcterms:modified>
</cp:coreProperties>
</file>